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7077075" cy="9418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Tahoma" charset="0"/>
                <a:cs typeface="Tahoma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Tahoma" charset="0"/>
                <a:cs typeface="Tahoma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5563"/>
            <a:ext cx="3067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Tahoma" charset="0"/>
                <a:cs typeface="Tahoma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45563"/>
            <a:ext cx="3067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Tahoma" charset="0"/>
                <a:cs typeface="Tahoma" charset="0"/>
              </a:defRPr>
            </a:lvl1pPr>
          </a:lstStyle>
          <a:p>
            <a:fld id="{AC19FDBB-CBD1-9447-8B27-874B6588AC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Tahoma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Tahoma" charset="0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60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61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17F09B-9B81-C249-8304-65712E8E7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7EE37-B515-144F-AF6E-1F67BDAAB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0483F-67D9-0044-8B7A-D8185CD34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1ECD-D164-0F47-AC86-076141F05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DF654-1B2C-9D44-A176-2C6ACDEF4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B821C-CCF0-6640-B962-2C593B22B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EA38F-C582-1344-90BC-97E72980D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55D44-B65E-094F-B9E0-F4A65951A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2711D-06E7-A140-8AE5-CBF57638A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6564E-4BC3-044A-8F3F-CF6B41FDB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CE5E1-495D-CF4F-A9F0-02C9C32CB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31537-B8FF-B54C-8EB8-1F7D0B639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84036-0F67-2049-BF47-1F028CC3C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Tahoma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Tahoma" charset="0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Tahoma" charset="0"/>
              </a:defRPr>
            </a:lvl1pPr>
          </a:lstStyle>
          <a:p>
            <a:fld id="{F54AF274-FF77-AE45-A3B8-7A5C454F21F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6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Tahoma" charset="0"/>
                </a:endParaRPr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6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6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6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6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Tahoma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Tahoma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Tahoma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Tahoma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Tahoma" charset="0"/>
          <a:cs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Tahoma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  <a:ea typeface="Tahom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ahom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ahom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Tahoma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743200"/>
            <a:ext cx="7086600" cy="3276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5 Themes of Geography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1"/>
                </a:solidFill>
              </a:rPr>
              <a:t>Unit 3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What is it?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-and-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How is it studied?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v="urn:schemas-microsoft-com:mac:vml" xmlns:mp="http://schemas.microsoft.com/office/mac/powerpoint/2008/main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46063" y="1219200"/>
            <a:ext cx="3563937" cy="190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Geography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Geographers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86200" y="1066800"/>
            <a:ext cx="48006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It is the study </a:t>
            </a:r>
            <a:r>
              <a:rPr lang="en-US" sz="2400" dirty="0">
                <a:solidFill>
                  <a:srgbClr val="7030A0"/>
                </a:solidFill>
              </a:rPr>
              <a:t>of the Earth and everything in or on </a:t>
            </a:r>
            <a:r>
              <a:rPr lang="en-US" sz="2400" dirty="0" smtClean="0">
                <a:solidFill>
                  <a:srgbClr val="7030A0"/>
                </a:solidFill>
              </a:rPr>
              <a:t>it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ones doing the </a:t>
            </a:r>
            <a:r>
              <a:rPr lang="en-US" sz="2400" dirty="0" smtClean="0">
                <a:solidFill>
                  <a:srgbClr val="7030A0"/>
                </a:solidFill>
              </a:rPr>
              <a:t>studying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They do this by describing a place by finding its physical and human characteristics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Examine the details and the relationships</a:t>
            </a:r>
          </a:p>
        </p:txBody>
      </p:sp>
      <p:pic>
        <p:nvPicPr>
          <p:cNvPr id="9" name="Picture 8" descr="paint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276600"/>
            <a:ext cx="4047137" cy="304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mv="urn:schemas-microsoft-com:mac:vml" xmlns:mp="http://schemas.microsoft.com/office/mac/powerpoint/2008/main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46063" y="930274"/>
            <a:ext cx="4173537" cy="3108326"/>
          </a:xfrm>
        </p:spPr>
        <p:txBody>
          <a:bodyPr/>
          <a:lstStyle/>
          <a:p>
            <a:r>
              <a:rPr lang="en-US" sz="4000" b="1" i="0" dirty="0" smtClean="0">
                <a:solidFill>
                  <a:srgbClr val="FF0000"/>
                </a:solidFill>
              </a:rPr>
              <a:t>Geographers </a:t>
            </a:r>
            <a:r>
              <a:rPr lang="en-US" sz="4000" i="0" dirty="0" smtClean="0">
                <a:solidFill>
                  <a:srgbClr val="FF0000"/>
                </a:solidFill>
              </a:rPr>
              <a:t>ask </a:t>
            </a:r>
            <a:r>
              <a:rPr lang="en-US" sz="4000" i="0" dirty="0">
                <a:solidFill>
                  <a:srgbClr val="FF0000"/>
                </a:solidFill>
              </a:rPr>
              <a:t>2 basic </a:t>
            </a:r>
            <a:r>
              <a:rPr lang="en-US" sz="4000" i="0" dirty="0" smtClean="0">
                <a:solidFill>
                  <a:srgbClr val="FF0000"/>
                </a:solidFill>
              </a:rPr>
              <a:t>questions…</a:t>
            </a:r>
            <a:br>
              <a:rPr lang="en-US" sz="4000" i="0" dirty="0" smtClean="0">
                <a:solidFill>
                  <a:srgbClr val="FF0000"/>
                </a:solidFill>
              </a:rPr>
            </a:br>
            <a:r>
              <a:rPr lang="en-US" sz="4000" i="0" dirty="0" smtClean="0">
                <a:solidFill>
                  <a:srgbClr val="FF0000"/>
                </a:solidFill>
              </a:rPr>
              <a:t/>
            </a:r>
            <a:br>
              <a:rPr lang="en-US" sz="4000" i="0" dirty="0" smtClean="0">
                <a:solidFill>
                  <a:srgbClr val="FF0000"/>
                </a:solidFill>
              </a:rPr>
            </a:b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5 Themes of Geography</a:t>
            </a:r>
            <a:endParaRPr lang="en-US" sz="4000" i="0" dirty="0">
              <a:solidFill>
                <a:srgbClr val="FF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66800"/>
            <a:ext cx="4495800" cy="5486400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</a:rPr>
              <a:t>Where is it located?</a:t>
            </a:r>
          </a:p>
          <a:p>
            <a:r>
              <a:rPr lang="en-US" sz="2800" dirty="0">
                <a:solidFill>
                  <a:srgbClr val="7030A0"/>
                </a:solidFill>
              </a:rPr>
              <a:t>Why is it </a:t>
            </a:r>
            <a:r>
              <a:rPr lang="en-US" sz="2800" dirty="0" smtClean="0">
                <a:solidFill>
                  <a:srgbClr val="7030A0"/>
                </a:solidFill>
              </a:rPr>
              <a:t>there?</a:t>
            </a:r>
          </a:p>
          <a:p>
            <a:endParaRPr lang="en-US" sz="2800" dirty="0" smtClean="0">
              <a:solidFill>
                <a:srgbClr val="7030A0"/>
              </a:solidFill>
            </a:endParaRPr>
          </a:p>
          <a:p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Location</a:t>
            </a:r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Place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Human-Environment Interaction</a:t>
            </a:r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Movement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Region</a:t>
            </a:r>
            <a:endParaRPr lang="en-US" sz="2400" dirty="0">
              <a:solidFill>
                <a:srgbClr val="7030A0"/>
              </a:solidFill>
            </a:endParaRPr>
          </a:p>
          <a:p>
            <a:endParaRPr lang="en-US" sz="2800" dirty="0"/>
          </a:p>
        </p:txBody>
      </p:sp>
      <p:pic>
        <p:nvPicPr>
          <p:cNvPr id="5124" name="Picture 9" descr="MPj0382702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4419600"/>
            <a:ext cx="2911691" cy="2212975"/>
          </a:xfrm>
        </p:spPr>
      </p:pic>
    </p:spTree>
  </p:cSld>
  <p:clrMapOvr>
    <a:masterClrMapping/>
  </p:clrMapOvr>
  <mc:AlternateContent xmlns:mc="http://schemas.openxmlformats.org/markup-compatibility/2006">
    <mc:Choice xmlns="" xmlns:mv="urn:schemas-microsoft-com:mac:vml" xmlns:mp="http://schemas.microsoft.com/office/mac/powerpoint/2008/main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1"/>
            <a:ext cx="6875462" cy="68579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Theme 1: Location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66248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Location</a:t>
            </a:r>
          </a:p>
          <a:p>
            <a:pPr>
              <a:buNone/>
            </a:pP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Absolute Location</a:t>
            </a:r>
          </a:p>
          <a:p>
            <a:pPr>
              <a:buNone/>
            </a:pP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Relative Location</a:t>
            </a:r>
          </a:p>
          <a:p>
            <a:pPr>
              <a:buNone/>
            </a:pP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5181600" cy="4662488"/>
          </a:xfrm>
        </p:spPr>
        <p:txBody>
          <a:bodyPr/>
          <a:lstStyle/>
          <a:p>
            <a:r>
              <a:rPr lang="en-US" sz="2000" dirty="0" smtClean="0">
                <a:solidFill>
                  <a:srgbClr val="7030A0"/>
                </a:solidFill>
              </a:rPr>
              <a:t>first step in studying a place… learn of its location</a:t>
            </a: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Exact place on the Earth.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Street Address or Latitude and Longitude (30N, 45E)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7030A0"/>
              </a:solidFill>
            </a:endParaRP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Explains where a place is by describing what it’s near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By directions N, S, E, W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What its near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Distance from something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1"/>
            <a:ext cx="6646862" cy="68579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Theme 2: Place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352800" cy="473868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Place</a:t>
            </a:r>
          </a:p>
          <a:p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Physical Features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Human Features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524000"/>
            <a:ext cx="4800600" cy="4738688"/>
          </a:xfrm>
        </p:spPr>
        <p:txBody>
          <a:bodyPr/>
          <a:lstStyle/>
          <a:p>
            <a:r>
              <a:rPr lang="en-US" sz="2200" dirty="0" smtClean="0">
                <a:solidFill>
                  <a:srgbClr val="7030A0"/>
                </a:solidFill>
              </a:rPr>
              <a:t>Describes what it’s like there to distinguish one place from another place</a:t>
            </a:r>
          </a:p>
          <a:p>
            <a:endParaRPr lang="en-US" sz="2200" dirty="0" smtClean="0">
              <a:solidFill>
                <a:srgbClr val="7030A0"/>
              </a:solidFill>
            </a:endParaRPr>
          </a:p>
          <a:p>
            <a:pPr marL="342900" lvl="1" indent="-342900">
              <a:buSzTx/>
              <a:buBlip>
                <a:blip r:embed="rId2"/>
              </a:buBlip>
            </a:pPr>
            <a:r>
              <a:rPr lang="en-US" sz="2200" dirty="0" smtClean="0">
                <a:solidFill>
                  <a:srgbClr val="7030A0"/>
                </a:solidFill>
              </a:rPr>
              <a:t>To describe…may speak of mountains, rivers, beaches, and animal and plant life of a place.</a:t>
            </a:r>
          </a:p>
          <a:p>
            <a:pPr marL="342900" lvl="1" indent="-342900">
              <a:buSzTx/>
              <a:buBlip>
                <a:blip r:embed="rId2"/>
              </a:buBlip>
            </a:pPr>
            <a:endParaRPr lang="en-US" sz="2200" dirty="0" smtClean="0">
              <a:solidFill>
                <a:srgbClr val="7030A0"/>
              </a:solidFill>
            </a:endParaRPr>
          </a:p>
          <a:p>
            <a:pPr marL="342900" lvl="1" indent="-342900">
              <a:buSzTx/>
              <a:buBlip>
                <a:blip r:embed="rId2"/>
              </a:buBlip>
            </a:pPr>
            <a:endParaRPr lang="en-US" sz="2200" dirty="0" smtClean="0">
              <a:solidFill>
                <a:srgbClr val="7030A0"/>
              </a:solidFill>
            </a:endParaRPr>
          </a:p>
          <a:p>
            <a:pPr marL="342900" lvl="1" indent="-342900">
              <a:buSzTx/>
              <a:buBlip>
                <a:blip r:embed="rId2"/>
              </a:buBlip>
            </a:pPr>
            <a:endParaRPr lang="en-US" sz="2200" dirty="0" smtClean="0">
              <a:solidFill>
                <a:srgbClr val="7030A0"/>
              </a:solidFill>
            </a:endParaRPr>
          </a:p>
          <a:p>
            <a:pPr marL="342900" lvl="1" indent="-342900">
              <a:buSzTx/>
              <a:buBlip>
                <a:blip r:embed="rId2"/>
              </a:buBlip>
            </a:pPr>
            <a:r>
              <a:rPr lang="en-US" sz="2200" dirty="0" smtClean="0">
                <a:solidFill>
                  <a:srgbClr val="7030A0"/>
                </a:solidFill>
              </a:rPr>
              <a:t>To describe…may speak of population, what the people look like, or man-made features (cities, etc.)</a:t>
            </a:r>
          </a:p>
          <a:p>
            <a:pPr marL="342900" lvl="1" indent="-342900">
              <a:buSzTx/>
              <a:buBlip>
                <a:blip r:embed="rId2"/>
              </a:buBlip>
            </a:pP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bea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0"/>
            <a:ext cx="3124200" cy="1669215"/>
          </a:xfrm>
          <a:prstGeom prst="rect">
            <a:avLst/>
          </a:prstGeom>
        </p:spPr>
      </p:pic>
      <p:pic>
        <p:nvPicPr>
          <p:cNvPr id="6" name="Picture 10" descr="bl0052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486400"/>
            <a:ext cx="10348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"/>
            <a:ext cx="7543799" cy="121919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Theme 3:</a:t>
            </a:r>
            <a:r>
              <a:rPr lang="en-US" sz="3600" b="1" dirty="0" smtClean="0">
                <a:solidFill>
                  <a:schemeClr val="tx1"/>
                </a:solidFill>
              </a:rPr>
              <a:t> Human Environment Interaction (HEI)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2971800" cy="4357688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Human-Environment Interaction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(HEI)</a:t>
            </a: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Theme Main Ideas: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Geographers also use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H-E-I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0" y="1905000"/>
            <a:ext cx="5410200" cy="4357688"/>
          </a:xfrm>
        </p:spPr>
        <p:txBody>
          <a:bodyPr/>
          <a:lstStyle/>
          <a:p>
            <a:r>
              <a:rPr lang="en-US" sz="2000" dirty="0" smtClean="0">
                <a:solidFill>
                  <a:srgbClr val="7030A0"/>
                </a:solidFill>
              </a:rPr>
              <a:t>how humans </a:t>
            </a:r>
            <a:r>
              <a:rPr lang="en-US" sz="2000" b="1" dirty="0" smtClean="0">
                <a:solidFill>
                  <a:srgbClr val="7030A0"/>
                </a:solidFill>
              </a:rPr>
              <a:t>adapt</a:t>
            </a:r>
            <a:r>
              <a:rPr lang="en-US" sz="2000" dirty="0" smtClean="0">
                <a:solidFill>
                  <a:srgbClr val="7030A0"/>
                </a:solidFill>
              </a:rPr>
              <a:t> to, </a:t>
            </a:r>
            <a:r>
              <a:rPr lang="en-US" sz="2000" b="1" dirty="0" smtClean="0">
                <a:solidFill>
                  <a:srgbClr val="7030A0"/>
                </a:solidFill>
              </a:rPr>
              <a:t>modify</a:t>
            </a:r>
            <a:r>
              <a:rPr lang="en-US" sz="2000" dirty="0" smtClean="0">
                <a:solidFill>
                  <a:srgbClr val="7030A0"/>
                </a:solidFill>
              </a:rPr>
              <a:t> and </a:t>
            </a:r>
            <a:r>
              <a:rPr lang="en-US" sz="2000" b="1" dirty="0" smtClean="0">
                <a:solidFill>
                  <a:srgbClr val="7030A0"/>
                </a:solidFill>
              </a:rPr>
              <a:t>depend </a:t>
            </a:r>
            <a:r>
              <a:rPr lang="en-US" sz="2000" dirty="0" smtClean="0">
                <a:solidFill>
                  <a:srgbClr val="7030A0"/>
                </a:solidFill>
              </a:rPr>
              <a:t>on the environment</a:t>
            </a: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how people </a:t>
            </a:r>
            <a:r>
              <a:rPr lang="en-US" sz="2000" b="1" dirty="0" smtClean="0">
                <a:solidFill>
                  <a:srgbClr val="7030A0"/>
                </a:solidFill>
              </a:rPr>
              <a:t>modify</a:t>
            </a:r>
            <a:r>
              <a:rPr lang="en-US" sz="2000" dirty="0" smtClean="0">
                <a:solidFill>
                  <a:srgbClr val="7030A0"/>
                </a:solidFill>
              </a:rPr>
              <a:t> their environment 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how people </a:t>
            </a:r>
            <a:r>
              <a:rPr lang="en-US" sz="2000" b="1" dirty="0" smtClean="0">
                <a:solidFill>
                  <a:srgbClr val="7030A0"/>
                </a:solidFill>
              </a:rPr>
              <a:t>depend </a:t>
            </a:r>
            <a:r>
              <a:rPr lang="en-US" sz="2000" dirty="0" smtClean="0">
                <a:solidFill>
                  <a:srgbClr val="7030A0"/>
                </a:solidFill>
              </a:rPr>
              <a:t>on their environment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how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people</a:t>
            </a:r>
            <a:r>
              <a:rPr lang="en-US" sz="2000" b="1" dirty="0" smtClean="0">
                <a:solidFill>
                  <a:srgbClr val="7030A0"/>
                </a:solidFill>
              </a:rPr>
              <a:t> adapt </a:t>
            </a:r>
            <a:r>
              <a:rPr lang="en-US" sz="2000" dirty="0" smtClean="0">
                <a:solidFill>
                  <a:srgbClr val="7030A0"/>
                </a:solidFill>
              </a:rPr>
              <a:t>to their environment</a:t>
            </a: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to discuss consequences (good or bad) of people’s actions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Lasting affects</a:t>
            </a:r>
          </a:p>
          <a:p>
            <a:endParaRPr lang="en-US" dirty="0"/>
          </a:p>
        </p:txBody>
      </p:sp>
      <p:pic>
        <p:nvPicPr>
          <p:cNvPr id="5" name="Picture 4" descr="poll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5562600"/>
            <a:ext cx="1676400" cy="1118616"/>
          </a:xfrm>
          <a:prstGeom prst="rect">
            <a:avLst/>
          </a:prstGeom>
        </p:spPr>
      </p:pic>
      <p:pic>
        <p:nvPicPr>
          <p:cNvPr id="6" name="Picture 5" descr="three-gorges-dam-china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733800"/>
            <a:ext cx="2057400" cy="137987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1"/>
            <a:ext cx="6951663" cy="121919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Theme 4: Movement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2667000" cy="473868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Movement</a:t>
            </a:r>
          </a:p>
          <a:p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lvl="1" indent="-342900">
              <a:buSzTx/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How and why people travel</a:t>
            </a:r>
          </a:p>
          <a:p>
            <a:pPr marL="342900" lvl="1" indent="-342900">
              <a:buSzTx/>
              <a:buBlip>
                <a:blip r:embed="rId2"/>
              </a:buBlip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0" y="1524000"/>
            <a:ext cx="5791200" cy="4738688"/>
          </a:xfrm>
        </p:spPr>
        <p:txBody>
          <a:bodyPr/>
          <a:lstStyle/>
          <a:p>
            <a:r>
              <a:rPr lang="en-US" sz="2400" dirty="0" smtClean="0">
                <a:solidFill>
                  <a:srgbClr val="7030A0"/>
                </a:solidFill>
              </a:rPr>
              <a:t>Shows the connectedness in the mobility of people and their ideas, language, goods </a:t>
            </a:r>
          </a:p>
          <a:p>
            <a:pPr>
              <a:buNone/>
            </a:pPr>
            <a:r>
              <a:rPr lang="en-US" sz="2400" dirty="0" smtClean="0"/>
              <a:t>		Ex: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/>
              <a:t>Jewish families leaving 	German-occupied Europe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7030A0"/>
                </a:solidFill>
              </a:rPr>
              <a:t>Refugees: People who flee an area</a:t>
            </a: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Bring and spread their own culture…</a:t>
            </a:r>
          </a:p>
          <a:p>
            <a:pPr lvl="1"/>
            <a:r>
              <a:rPr lang="en-US" sz="2000" dirty="0" smtClean="0"/>
              <a:t>People become connected to and dependent on others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histo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1" y="2057401"/>
            <a:ext cx="1981200" cy="1353820"/>
          </a:xfrm>
          <a:prstGeom prst="rect">
            <a:avLst/>
          </a:prstGeom>
        </p:spPr>
      </p:pic>
      <p:pic>
        <p:nvPicPr>
          <p:cNvPr id="6" name="Picture 5" descr="m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4572000"/>
            <a:ext cx="1530350" cy="19050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1"/>
            <a:ext cx="6342063" cy="114299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Theme 5: Region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2590800" cy="4738688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Region</a:t>
            </a:r>
          </a:p>
          <a:p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lvl="1" indent="-342900">
              <a:buSzTx/>
              <a:buBlip>
                <a:blip r:embed="rId2"/>
              </a:buBlip>
            </a:pPr>
            <a:r>
              <a:rPr lang="en-US" sz="2000" b="1" dirty="0" smtClean="0">
                <a:solidFill>
                  <a:srgbClr val="FF0000"/>
                </a:solidFill>
              </a:rPr>
              <a:t>You can make comparisons on how a region has changed over time by looking at…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600" y="1524000"/>
            <a:ext cx="5562600" cy="4738688"/>
          </a:xfrm>
        </p:spPr>
        <p:txBody>
          <a:bodyPr/>
          <a:lstStyle/>
          <a:p>
            <a:r>
              <a:rPr lang="en-US" sz="2000" dirty="0" smtClean="0">
                <a:solidFill>
                  <a:srgbClr val="7030A0"/>
                </a:solidFill>
              </a:rPr>
              <a:t>An area on the earth's surface that has unifying characteristics (common interests)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</a:rPr>
              <a:t>Climate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Tropical or dry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</a:rPr>
              <a:t>Land</a:t>
            </a:r>
          </a:p>
          <a:p>
            <a:pPr lvl="3">
              <a:lnSpc>
                <a:spcPct val="90000"/>
              </a:lnSpc>
            </a:pPr>
            <a:r>
              <a:rPr lang="en-US" sz="2000" dirty="0" err="1" smtClean="0"/>
              <a:t>Mtns</a:t>
            </a:r>
            <a:r>
              <a:rPr lang="en-US" sz="2000" dirty="0" smtClean="0"/>
              <a:t>. or plains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</a:rPr>
              <a:t>Population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Dense or Sparse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</a:rPr>
              <a:t>Industry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Farming or Banking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For example, states in a region have the same…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Climate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Grow the same crops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Have the same accents</a:t>
            </a:r>
            <a:endParaRPr lang="en-US" sz="2000" dirty="0"/>
          </a:p>
        </p:txBody>
      </p:sp>
      <p:pic>
        <p:nvPicPr>
          <p:cNvPr id="5" name="Picture 4" descr="climatic_region_ma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981200"/>
            <a:ext cx="2286000" cy="178334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Global design template">
  <a:themeElements>
    <a:clrScheme name="Global design templat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 design templat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Global design templat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3078</TotalTime>
  <Words>347</Words>
  <Application>Microsoft Office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Global design template</vt:lpstr>
      <vt:lpstr>5 Themes of Geography Unit 3  What is it?  -and- How is it studied?</vt:lpstr>
      <vt:lpstr>Geography   Geographers  </vt:lpstr>
      <vt:lpstr>Geographers ask 2 basic questions…   5 Themes of Geography</vt:lpstr>
      <vt:lpstr>Theme 1: Location</vt:lpstr>
      <vt:lpstr>Theme 2: Place</vt:lpstr>
      <vt:lpstr>Theme 3: Human Environment Interaction (HEI)</vt:lpstr>
      <vt:lpstr>Theme 4: Movement</vt:lpstr>
      <vt:lpstr>Theme 5: Region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Geography</dc:title>
  <dc:creator>Kristopher Wazaney</dc:creator>
  <cp:lastModifiedBy>pboayue</cp:lastModifiedBy>
  <cp:revision>94</cp:revision>
  <dcterms:created xsi:type="dcterms:W3CDTF">2012-09-16T20:56:52Z</dcterms:created>
  <dcterms:modified xsi:type="dcterms:W3CDTF">2013-11-21T01:39:20Z</dcterms:modified>
</cp:coreProperties>
</file>